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0.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81" r:id="rId6"/>
    <p:sldMasterId id="2147493689" r:id="rId7"/>
    <p:sldMasterId id="2147493702" r:id="rId8"/>
    <p:sldMasterId id="2147493715" r:id="rId9"/>
    <p:sldMasterId id="2147493728" r:id="rId10"/>
    <p:sldMasterId id="2147493737" r:id="rId11"/>
    <p:sldMasterId id="2147493750" r:id="rId12"/>
    <p:sldMasterId id="2147493761" r:id="rId13"/>
    <p:sldMasterId id="2147493774" r:id="rId14"/>
  </p:sldMasterIdLst>
  <p:notesMasterIdLst>
    <p:notesMasterId r:id="rId112"/>
  </p:notesMasterIdLst>
  <p:handoutMasterIdLst>
    <p:handoutMasterId r:id="rId113"/>
  </p:handoutMasterIdLst>
  <p:sldIdLst>
    <p:sldId id="854" r:id="rId15"/>
    <p:sldId id="2142532342" r:id="rId16"/>
    <p:sldId id="824" r:id="rId17"/>
    <p:sldId id="1052" r:id="rId18"/>
    <p:sldId id="2142532337" r:id="rId19"/>
    <p:sldId id="2142532354" r:id="rId20"/>
    <p:sldId id="895" r:id="rId21"/>
    <p:sldId id="2142532349" r:id="rId22"/>
    <p:sldId id="433" r:id="rId23"/>
    <p:sldId id="434" r:id="rId24"/>
    <p:sldId id="435" r:id="rId25"/>
    <p:sldId id="436" r:id="rId26"/>
    <p:sldId id="2142532350" r:id="rId27"/>
    <p:sldId id="446" r:id="rId28"/>
    <p:sldId id="447" r:id="rId29"/>
    <p:sldId id="448" r:id="rId30"/>
    <p:sldId id="449" r:id="rId31"/>
    <p:sldId id="450" r:id="rId32"/>
    <p:sldId id="451" r:id="rId33"/>
    <p:sldId id="2142532351" r:id="rId34"/>
    <p:sldId id="454" r:id="rId35"/>
    <p:sldId id="2142532343" r:id="rId36"/>
    <p:sldId id="452" r:id="rId37"/>
    <p:sldId id="922" r:id="rId38"/>
    <p:sldId id="2142532313" r:id="rId39"/>
    <p:sldId id="2142532298" r:id="rId40"/>
    <p:sldId id="1078" r:id="rId41"/>
    <p:sldId id="2142532352" r:id="rId42"/>
    <p:sldId id="2142532333" r:id="rId43"/>
    <p:sldId id="2142532345" r:id="rId44"/>
    <p:sldId id="2142532346" r:id="rId45"/>
    <p:sldId id="2142532347" r:id="rId46"/>
    <p:sldId id="2142532348" r:id="rId47"/>
    <p:sldId id="2142532339" r:id="rId48"/>
    <p:sldId id="369" r:id="rId49"/>
    <p:sldId id="370" r:id="rId50"/>
    <p:sldId id="371" r:id="rId51"/>
    <p:sldId id="372" r:id="rId52"/>
    <p:sldId id="1100" r:id="rId53"/>
    <p:sldId id="373" r:id="rId54"/>
    <p:sldId id="374" r:id="rId55"/>
    <p:sldId id="375" r:id="rId56"/>
    <p:sldId id="376" r:id="rId57"/>
    <p:sldId id="2142532340" r:id="rId58"/>
    <p:sldId id="384" r:id="rId59"/>
    <p:sldId id="385" r:id="rId60"/>
    <p:sldId id="2142532355" r:id="rId61"/>
    <p:sldId id="1208" r:id="rId62"/>
    <p:sldId id="2142532320" r:id="rId63"/>
    <p:sldId id="1065" r:id="rId64"/>
    <p:sldId id="397" r:id="rId65"/>
    <p:sldId id="1068" r:id="rId66"/>
    <p:sldId id="399" r:id="rId67"/>
    <p:sldId id="1101" r:id="rId68"/>
    <p:sldId id="1066" r:id="rId69"/>
    <p:sldId id="368" r:id="rId70"/>
    <p:sldId id="1118" r:id="rId71"/>
    <p:sldId id="395" r:id="rId72"/>
    <p:sldId id="396" r:id="rId73"/>
    <p:sldId id="1119" r:id="rId74"/>
    <p:sldId id="1108" r:id="rId75"/>
    <p:sldId id="402" r:id="rId76"/>
    <p:sldId id="1174" r:id="rId77"/>
    <p:sldId id="1175" r:id="rId78"/>
    <p:sldId id="1176" r:id="rId79"/>
    <p:sldId id="1110" r:id="rId80"/>
    <p:sldId id="1120" r:id="rId81"/>
    <p:sldId id="1121" r:id="rId82"/>
    <p:sldId id="1122" r:id="rId83"/>
    <p:sldId id="2142532321" r:id="rId84"/>
    <p:sldId id="2142532353" r:id="rId85"/>
    <p:sldId id="1132" r:id="rId86"/>
    <p:sldId id="1133" r:id="rId87"/>
    <p:sldId id="462" r:id="rId88"/>
    <p:sldId id="464" r:id="rId89"/>
    <p:sldId id="465" r:id="rId90"/>
    <p:sldId id="466" r:id="rId91"/>
    <p:sldId id="467" r:id="rId92"/>
    <p:sldId id="468" r:id="rId93"/>
    <p:sldId id="469" r:id="rId94"/>
    <p:sldId id="393" r:id="rId95"/>
    <p:sldId id="394" r:id="rId96"/>
    <p:sldId id="1117" r:id="rId97"/>
    <p:sldId id="1198" r:id="rId98"/>
    <p:sldId id="1203" r:id="rId99"/>
    <p:sldId id="1204" r:id="rId100"/>
    <p:sldId id="1199" r:id="rId101"/>
    <p:sldId id="1200" r:id="rId102"/>
    <p:sldId id="1213" r:id="rId103"/>
    <p:sldId id="1202" r:id="rId104"/>
    <p:sldId id="1205" r:id="rId105"/>
    <p:sldId id="997" r:id="rId106"/>
    <p:sldId id="2142532318" r:id="rId107"/>
    <p:sldId id="1019" r:id="rId108"/>
    <p:sldId id="1057" r:id="rId109"/>
    <p:sldId id="1020" r:id="rId110"/>
    <p:sldId id="1059" r:id="rId11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85"/>
    <p:restoredTop sz="96517"/>
  </p:normalViewPr>
  <p:slideViewPr>
    <p:cSldViewPr snapToObjects="1">
      <p:cViewPr varScale="1">
        <p:scale>
          <a:sx n="202" d="100"/>
          <a:sy n="202" d="100"/>
        </p:scale>
        <p:origin x="76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tableStyles" Target="tableStyles.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notesMaster" Target="notesMasters/notesMaster1.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handoutMaster" Target="handoutMasters/handoutMaster1.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viewProps" Target="viewProp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F3416-519E-B95F-F166-872455F46279}"/>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84F8ABF-0CB0-08FA-B036-1A9F9A343B7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0CA63950-02E4-5A2F-C9C2-E79EBE8732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947703A9-877F-97EB-95A7-1C6B99D888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0424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819C23-332F-464A-B228-80F79B607C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875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51AE7BDE-6BAD-4869-BA94-42F764CB073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8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6B6CF80-A94A-429C-B018-ADC56A3A4F6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628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3BA03F12-E271-4AB0-B36E-709F00E154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387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6605841-5CB7-4C7A-924F-2C751286817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815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0C0CCDE4-0F12-4A8C-B062-A94A0F2D6B2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98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3473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C960A81-80FF-4A23-A638-FC4A7098A3E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019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5C44-7F5C-D804-3C24-A8B36065260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DDEB5802-C5ED-94CF-29DB-556B0F6495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1322B392-1CD4-B048-CED7-F1195D410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B12CE52-8942-3F86-C269-C107A6E86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7134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2BE9-7376-D0CF-1B99-B5EF8AA3B70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973D206-FB9E-7350-969A-751D194EE0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CB180438-791A-292B-2ED4-21FBBEC8C2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0732A18-1BDB-6E06-B2A7-04EBCDF091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5971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404813" y="695325"/>
            <a:ext cx="6188075"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A3FC-58F7-563A-F008-DCE931D55EC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EFD8AE0-855E-6A94-0055-AF8F339470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55C0ED98-3F80-66CC-3417-ADE02CCCF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9B9557C-1A4C-8989-8387-ACCE8BB489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492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DA62-6C1F-B0B5-DE38-BE87CB8E1B2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A7AF1499-2C8E-4C12-8783-234B9D8CD01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7FDF9AA2-B779-27BD-EDFE-C79AD4A28A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253B3AC-97ED-F7E3-CF09-04D675AE51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4814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055214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623683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499427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845041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9145354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658884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706765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3157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3548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78479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20131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5524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63906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38242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1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795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250887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33531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29632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725682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83432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467779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36306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47140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4248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408964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50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239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53790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60848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507446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094294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240353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8174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589933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36138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029225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031030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3576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0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89029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301304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195551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065167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423877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085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0604880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205540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9379345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898132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067415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4525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049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1751503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678797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8784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00827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05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323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905299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2246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5226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230221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010429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943320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4087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10.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10"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1.emf"/><Relationship Id="rId4" Type="http://schemas.openxmlformats.org/officeDocument/2006/relationships/slideLayout" Target="../slideLayouts/slideLayout6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emf"/><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9.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06554"/>
      </p:ext>
    </p:extLst>
  </p:cSld>
  <p:clrMap bg1="lt1" tx1="dk1" bg2="lt2" tx2="dk2" accent1="accent1" accent2="accent2" accent3="accent3" accent4="accent4" accent5="accent5" accent6="accent6" hlink="hlink" folHlink="folHlink"/>
  <p:sldLayoutIdLst>
    <p:sldLayoutId id="2147493762" r:id="rId1"/>
    <p:sldLayoutId id="2147493763" r:id="rId2"/>
    <p:sldLayoutId id="2147493764" r:id="rId3"/>
    <p:sldLayoutId id="2147493765" r:id="rId4"/>
    <p:sldLayoutId id="2147493766" r:id="rId5"/>
    <p:sldLayoutId id="2147493767" r:id="rId6"/>
    <p:sldLayoutId id="2147493768" r:id="rId7"/>
    <p:sldLayoutId id="2147493769" r:id="rId8"/>
    <p:sldLayoutId id="2147493770" r:id="rId9"/>
    <p:sldLayoutId id="2147493771" r:id="rId10"/>
    <p:sldLayoutId id="2147493772" r:id="rId11"/>
    <p:sldLayoutId id="21474937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17832722"/>
      </p:ext>
    </p:extLst>
  </p:cSld>
  <p:clrMap bg1="lt1" tx1="dk1" bg2="lt2" tx2="dk2" accent1="accent1" accent2="accent2" accent3="accent3" accent4="accent4" accent5="accent5" accent6="accent6" hlink="hlink" folHlink="folHlink"/>
  <p:sldLayoutIdLst>
    <p:sldLayoutId id="2147493775" r:id="rId1"/>
    <p:sldLayoutId id="2147493776" r:id="rId2"/>
    <p:sldLayoutId id="2147493777" r:id="rId3"/>
    <p:sldLayoutId id="2147493778" r:id="rId4"/>
    <p:sldLayoutId id="2147493779" r:id="rId5"/>
    <p:sldLayoutId id="2147493780" r:id="rId6"/>
    <p:sldLayoutId id="2147493781" r:id="rId7"/>
    <p:sldLayoutId id="214749378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028038"/>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81443"/>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320325"/>
      </p:ext>
    </p:extLst>
  </p:cSld>
  <p:clrMap bg1="lt1" tx1="dk1" bg2="lt2" tx2="dk2" accent1="accent1" accent2="accent2" accent3="accent3" accent4="accent4" accent5="accent5" accent6="accent6" hlink="hlink" folHlink="folHlink"/>
  <p:sldLayoutIdLst>
    <p:sldLayoutId id="2147493738" r:id="rId1"/>
    <p:sldLayoutId id="2147493739" r:id="rId2"/>
    <p:sldLayoutId id="2147493740" r:id="rId3"/>
    <p:sldLayoutId id="2147493741" r:id="rId4"/>
    <p:sldLayoutId id="2147493742" r:id="rId5"/>
    <p:sldLayoutId id="2147493743" r:id="rId6"/>
    <p:sldLayoutId id="2147493744" r:id="rId7"/>
    <p:sldLayoutId id="2147493745" r:id="rId8"/>
    <p:sldLayoutId id="2147493746" r:id="rId9"/>
    <p:sldLayoutId id="2147493747" r:id="rId10"/>
    <p:sldLayoutId id="2147493748" r:id="rId11"/>
    <p:sldLayoutId id="214749374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774714369"/>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4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5.xml"/></Relationships>
</file>

<file path=ppt/slides/_rels/slide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113.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113.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de_completion"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6.xml"/><Relationship Id="rId1" Type="http://schemas.openxmlformats.org/officeDocument/2006/relationships/slideLayout" Target="../slideLayouts/slideLayout95.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6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3.xml"/><Relationship Id="rId1" Type="http://schemas.openxmlformats.org/officeDocument/2006/relationships/slideLayout" Target="../slideLayouts/slideLayout95.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06.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6: ER, Relational, SQL (V)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r>
              <a:rPr lang="en-US" dirty="0">
                <a:solidFill>
                  <a:srgbClr val="FF0000"/>
                </a:solidFill>
              </a:rPr>
              <a:t>The simplest way to handle</a:t>
            </a:r>
            <a:br>
              <a:rPr lang="en-US" dirty="0">
                <a:solidFill>
                  <a:srgbClr val="FF0000"/>
                </a:solidFill>
              </a:rPr>
            </a:br>
            <a:r>
              <a:rPr lang="en-US" dirty="0">
                <a:solidFill>
                  <a:srgbClr val="FF0000"/>
                </a:solidFill>
              </a:rPr>
              <a:t>in relational is an associative</a:t>
            </a:r>
            <a:br>
              <a:rPr lang="en-US" dirty="0">
                <a:solidFill>
                  <a:srgbClr val="FF0000"/>
                </a:solidFill>
              </a:rPr>
            </a:br>
            <a:r>
              <a:rPr lang="en-US" dirty="0">
                <a:solidFill>
                  <a:srgbClr val="FF0000"/>
                </a:solidFill>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r>
              <a:rPr lang="en-US" dirty="0">
                <a:solidFill>
                  <a:srgbClr val="FF0000"/>
                </a:solidFill>
              </a:rPr>
              <a:t>Some thoughts here:</a:t>
            </a:r>
            <a:br>
              <a:rPr lang="en-US" dirty="0">
                <a:solidFill>
                  <a:srgbClr val="FF0000"/>
                </a:solidFill>
              </a:rPr>
            </a:br>
            <a:r>
              <a:rPr lang="en-US" dirty="0">
                <a:solidFill>
                  <a:srgbClr val="FF0000"/>
                </a:solidFill>
              </a:rPr>
              <a:t>https://</a:t>
            </a:r>
            <a:r>
              <a:rPr lang="en-US" dirty="0" err="1">
                <a:solidFill>
                  <a:srgbClr val="FF0000"/>
                </a:solidFill>
              </a:rPr>
              <a:t>www.geeksforgeeks.org</a:t>
            </a:r>
            <a:r>
              <a:rPr lang="en-US" dirty="0">
                <a:solidFill>
                  <a:srgbClr val="FF0000"/>
                </a:solidFill>
              </a:rPr>
              <a:t>/aggregate-data-model-in-</a:t>
            </a:r>
            <a:r>
              <a:rPr lang="en-US" dirty="0" err="1">
                <a:solidFill>
                  <a:srgbClr val="FF0000"/>
                </a:solidFill>
              </a:rPr>
              <a:t>nosql</a:t>
            </a:r>
            <a:r>
              <a:rPr lang="en-US" dirty="0">
                <a:solidFill>
                  <a:srgbClr val="FF0000"/>
                </a:solidFill>
              </a:rPr>
              <a:t>/</a:t>
            </a:r>
          </a:p>
        </p:txBody>
      </p:sp>
    </p:spTree>
    <p:extLst>
      <p:ext uri="{BB962C8B-B14F-4D97-AF65-F5344CB8AC3E}">
        <p14:creationId xmlns:p14="http://schemas.microsoft.com/office/powerpoint/2010/main" val="77947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F3238-7D09-F6B0-9DC2-21BFE99D775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FD787A9-3352-46D5-8AF2-5653AEB700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2700"/>
            <a:ext cx="9162047" cy="5143500"/>
          </a:xfrm>
          <a:prstGeom prst="rect">
            <a:avLst/>
          </a:prstGeom>
          <a:noFill/>
          <a:ln>
            <a:noFill/>
          </a:ln>
        </p:spPr>
      </p:pic>
      <p:sp>
        <p:nvSpPr>
          <p:cNvPr id="7" name="Rectangle 6">
            <a:extLst>
              <a:ext uri="{FF2B5EF4-FFF2-40B4-BE49-F238E27FC236}">
                <a16:creationId xmlns:a16="http://schemas.microsoft.com/office/drawing/2014/main" id="{C705AB94-5B3F-7E39-F8B8-01214C5E30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5C9002A2-B94F-EDA5-8635-4DC28D295C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3678EEB0-E2F5-3ACC-3CEF-EDAA9EE7E8F0}"/>
              </a:ext>
            </a:extLst>
          </p:cNvPr>
          <p:cNvSpPr txBox="1">
            <a:spLocks noChangeArrowheads="1"/>
          </p:cNvSpPr>
          <p:nvPr/>
        </p:nvSpPr>
        <p:spPr bwMode="auto">
          <a:xfrm>
            <a:off x="0" y="13525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Notations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a:defRPr/>
            </a:pPr>
            <a:r>
              <a:rPr kumimoji="0" lang="en-US" altLang="en-US" sz="2400" b="0" i="1" u="none" strike="noStrike" kern="1200" cap="none" spc="0" normalizeH="0" baseline="0" noProof="0" dirty="0">
                <a:ln>
                  <a:noFill/>
                </a:ln>
                <a:solidFill>
                  <a:srgbClr val="FFFFFF"/>
                </a:solidFill>
                <a:effectLst/>
                <a:uLnTx/>
                <a:uFillTx/>
                <a:latin typeface="+mj-lt"/>
                <a:ea typeface="ＭＳ Ｐゴシック" charset="-128"/>
                <a:cs typeface="+mn-cs"/>
              </a:rPr>
              <a:t>Note: Make sure you show </a:t>
            </a:r>
            <a:r>
              <a:rPr kumimoji="1" lang="en-US" altLang="en-US" sz="2400" b="1" i="0" u="none" strike="noStrike" kern="0" cap="none" spc="0" normalizeH="0" baseline="0" noProof="0" dirty="0">
                <a:ln>
                  <a:noFill/>
                </a:ln>
                <a:solidFill>
                  <a:srgbClr val="FFFFFF"/>
                </a:solidFill>
                <a:effectLst>
                  <a:outerShdw blurRad="38100" dist="38100" dir="2700000" algn="tl">
                    <a:srgbClr val="C0C0C0"/>
                  </a:outerShdw>
                </a:effectLst>
                <a:uLnTx/>
                <a:uFillTx/>
                <a:latin typeface="+mj-lt"/>
                <a:ea typeface="MS PGothic" panose="020B0600070205080204" pitchFamily="34" charset="-128"/>
              </a:rPr>
              <a:t>ER vs. UML Class Diagrams</a:t>
            </a:r>
            <a:endParaRPr kumimoji="0" lang="en-US" altLang="en-US" sz="2400" b="0" i="1" u="none" strike="noStrike" kern="1200" cap="none" spc="0" normalizeH="0" baseline="0" noProof="0" dirty="0">
              <a:ln>
                <a:noFill/>
              </a:ln>
              <a:solidFill>
                <a:srgbClr val="FFFFFF"/>
              </a:solidFill>
              <a:effectLst/>
              <a:uLnTx/>
              <a:uFillTx/>
              <a:latin typeface="+mj-lt"/>
              <a:ea typeface="ＭＳ Ｐゴシック" charset="-128"/>
              <a:cs typeface="+mn-cs"/>
            </a:endParaRPr>
          </a:p>
        </p:txBody>
      </p:sp>
      <p:sp>
        <p:nvSpPr>
          <p:cNvPr id="2" name="TextBox 9">
            <a:extLst>
              <a:ext uri="{FF2B5EF4-FFF2-40B4-BE49-F238E27FC236}">
                <a16:creationId xmlns:a16="http://schemas.microsoft.com/office/drawing/2014/main" id="{9DF8E560-CA43-9DBF-5E10-8A23471B96E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18083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1768876" y="116681"/>
            <a:ext cx="5905871" cy="462587"/>
          </a:xfrm>
        </p:spPr>
        <p:txBody>
          <a:bodyPr/>
          <a:lstStyle/>
          <a:p>
            <a:pPr>
              <a:defRPr/>
            </a:pPr>
            <a:r>
              <a:rPr lang="en-US" altLang="en-US" dirty="0">
                <a:effectLst>
                  <a:outerShdw blurRad="38100" dist="38100" dir="2700000" algn="tl">
                    <a:srgbClr val="C0C0C0"/>
                  </a:outerShdw>
                </a:effectLst>
              </a:rPr>
              <a:t>Summary of Symbols Used in E-R Notation</a:t>
            </a:r>
          </a:p>
        </p:txBody>
      </p:sp>
      <p:pic>
        <p:nvPicPr>
          <p:cNvPr id="79875" name="Picture 5"/>
          <p:cNvPicPr>
            <a:picLocks noChangeAspect="1" noChangeArrowheads="1"/>
          </p:cNvPicPr>
          <p:nvPr/>
        </p:nvPicPr>
        <p:blipFill>
          <a:blip r:embed="rId3">
            <a:extLst>
              <a:ext uri="{28A0092B-C50C-407E-A947-70E740481C1C}">
                <a14:useLocalDpi xmlns:a14="http://schemas.microsoft.com/office/drawing/2010/main" val="0"/>
              </a:ext>
            </a:extLst>
          </a:blip>
          <a:srcRect b="53856"/>
          <a:stretch>
            <a:fillRect/>
          </a:stretch>
        </p:blipFill>
        <p:spPr bwMode="auto">
          <a:xfrm>
            <a:off x="1951696" y="1008047"/>
            <a:ext cx="5240608" cy="300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68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Symbols Used in E-R Notation (Cont.)</a:t>
            </a:r>
          </a:p>
        </p:txBody>
      </p:sp>
      <p:pic>
        <p:nvPicPr>
          <p:cNvPr id="80899" name="Picture 5"/>
          <p:cNvPicPr>
            <a:picLocks noChangeAspect="1" noChangeArrowheads="1"/>
          </p:cNvPicPr>
          <p:nvPr/>
        </p:nvPicPr>
        <p:blipFill>
          <a:blip r:embed="rId3">
            <a:extLst>
              <a:ext uri="{28A0092B-C50C-407E-A947-70E740481C1C}">
                <a14:useLocalDpi xmlns:a14="http://schemas.microsoft.com/office/drawing/2010/main" val="0"/>
              </a:ext>
            </a:extLst>
          </a:blip>
          <a:srcRect t="45372"/>
          <a:stretch>
            <a:fillRect/>
          </a:stretch>
        </p:blipFill>
        <p:spPr bwMode="auto">
          <a:xfrm>
            <a:off x="2432304" y="949287"/>
            <a:ext cx="4883562" cy="331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79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Alternative ER Notations</a:t>
            </a:r>
          </a:p>
        </p:txBody>
      </p:sp>
      <p:sp>
        <p:nvSpPr>
          <p:cNvPr id="81923" name="Rectangle 116"/>
          <p:cNvSpPr>
            <a:spLocks noGrp="1" noChangeArrowheads="1"/>
          </p:cNvSpPr>
          <p:nvPr>
            <p:ph type="body" idx="1"/>
          </p:nvPr>
        </p:nvSpPr>
        <p:spPr>
          <a:xfrm>
            <a:off x="1719263" y="820342"/>
            <a:ext cx="5890213" cy="350091"/>
          </a:xfrm>
        </p:spPr>
        <p:txBody>
          <a:bodyPr/>
          <a:lstStyle/>
          <a:p>
            <a:r>
              <a:rPr kumimoji="0" lang="en-US" altLang="en-US" dirty="0"/>
              <a:t> Chen, IDE1FX, …</a:t>
            </a:r>
          </a:p>
        </p:txBody>
      </p:sp>
      <p:pic>
        <p:nvPicPr>
          <p:cNvPr id="81924" name="Picture 5"/>
          <p:cNvPicPr>
            <a:picLocks noChangeAspect="1" noChangeArrowheads="1"/>
          </p:cNvPicPr>
          <p:nvPr/>
        </p:nvPicPr>
        <p:blipFill>
          <a:blip r:embed="rId3">
            <a:extLst>
              <a:ext uri="{28A0092B-C50C-407E-A947-70E740481C1C}">
                <a14:useLocalDpi xmlns:a14="http://schemas.microsoft.com/office/drawing/2010/main" val="0"/>
              </a:ext>
            </a:extLst>
          </a:blip>
          <a:srcRect r="15594" b="76595"/>
          <a:stretch>
            <a:fillRect/>
          </a:stretch>
        </p:blipFill>
        <p:spPr bwMode="auto">
          <a:xfrm>
            <a:off x="2047102" y="1445468"/>
            <a:ext cx="4751737" cy="123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5"/>
          <p:cNvPicPr>
            <a:picLocks noChangeAspect="1" noChangeArrowheads="1"/>
          </p:cNvPicPr>
          <p:nvPr/>
        </p:nvPicPr>
        <p:blipFill>
          <a:blip r:embed="rId3">
            <a:extLst>
              <a:ext uri="{28A0092B-C50C-407E-A947-70E740481C1C}">
                <a14:useLocalDpi xmlns:a14="http://schemas.microsoft.com/office/drawing/2010/main" val="0"/>
              </a:ext>
            </a:extLst>
          </a:blip>
          <a:srcRect t="87552"/>
          <a:stretch>
            <a:fillRect/>
          </a:stretch>
        </p:blipFill>
        <p:spPr bwMode="auto">
          <a:xfrm>
            <a:off x="1785699" y="2953990"/>
            <a:ext cx="5757339" cy="67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73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Alternative ER Notations</a:t>
            </a:r>
          </a:p>
        </p:txBody>
      </p:sp>
      <p:sp>
        <p:nvSpPr>
          <p:cNvPr id="82947" name="Rectangle 3"/>
          <p:cNvSpPr>
            <a:spLocks noGrp="1" noChangeArrowheads="1"/>
          </p:cNvSpPr>
          <p:nvPr>
            <p:ph type="body" idx="1"/>
          </p:nvPr>
        </p:nvSpPr>
        <p:spPr>
          <a:xfrm>
            <a:off x="1261872" y="950119"/>
            <a:ext cx="6119912" cy="467201"/>
          </a:xfrm>
        </p:spPr>
        <p:txBody>
          <a:bodyPr/>
          <a:lstStyle/>
          <a:p>
            <a:pPr>
              <a:buFont typeface="Monotype Sorts" charset="2"/>
              <a:buNone/>
            </a:pPr>
            <a:r>
              <a:rPr lang="en-US" altLang="en-US" sz="1500" b="1" dirty="0"/>
              <a:t>                                     </a:t>
            </a:r>
            <a:r>
              <a:rPr lang="en-US" altLang="en-US" b="1" dirty="0"/>
              <a:t>Chen                        IDE1FX (Crows feet notation)</a:t>
            </a:r>
          </a:p>
        </p:txBody>
      </p:sp>
      <p:pic>
        <p:nvPicPr>
          <p:cNvPr id="82948" name="Picture 5"/>
          <p:cNvPicPr>
            <a:picLocks noChangeAspect="1" noChangeArrowheads="1"/>
          </p:cNvPicPr>
          <p:nvPr/>
        </p:nvPicPr>
        <p:blipFill>
          <a:blip r:embed="rId3">
            <a:extLst>
              <a:ext uri="{28A0092B-C50C-407E-A947-70E740481C1C}">
                <a14:useLocalDpi xmlns:a14="http://schemas.microsoft.com/office/drawing/2010/main" val="0"/>
              </a:ext>
            </a:extLst>
          </a:blip>
          <a:srcRect t="22716" b="11975"/>
          <a:stretch>
            <a:fillRect/>
          </a:stretch>
        </p:blipFill>
        <p:spPr bwMode="auto">
          <a:xfrm>
            <a:off x="2444091" y="1417321"/>
            <a:ext cx="4624697" cy="282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9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UML	</a:t>
            </a:r>
          </a:p>
        </p:txBody>
      </p:sp>
      <p:sp>
        <p:nvSpPr>
          <p:cNvPr id="83971" name="Rectangle 3"/>
          <p:cNvSpPr>
            <a:spLocks noGrp="1" noChangeArrowheads="1"/>
          </p:cNvSpPr>
          <p:nvPr>
            <p:ph type="body" idx="1"/>
          </p:nvPr>
        </p:nvSpPr>
        <p:spPr>
          <a:xfrm>
            <a:off x="1719263" y="916782"/>
            <a:ext cx="5669177" cy="1881283"/>
          </a:xfrm>
        </p:spPr>
        <p:txBody>
          <a:bodyPr/>
          <a:lstStyle/>
          <a:p>
            <a:r>
              <a:rPr lang="en-US" altLang="en-US" b="1" dirty="0">
                <a:solidFill>
                  <a:srgbClr val="002060"/>
                </a:solidFill>
              </a:rPr>
              <a:t>UML</a:t>
            </a:r>
            <a:r>
              <a:rPr lang="en-US" altLang="en-US" dirty="0"/>
              <a:t>: Unified Modeling Language</a:t>
            </a:r>
          </a:p>
          <a:p>
            <a:r>
              <a:rPr lang="en-US" altLang="en-US" dirty="0"/>
              <a:t>UML has many components to graphically model different aspects of an entire software system</a:t>
            </a:r>
          </a:p>
          <a:p>
            <a:r>
              <a:rPr lang="en-US" altLang="en-US" dirty="0"/>
              <a:t>UML Class Diagrams correspond to E-R Diagram, but several differences.</a:t>
            </a:r>
          </a:p>
        </p:txBody>
      </p:sp>
    </p:spTree>
    <p:extLst>
      <p:ext uri="{BB962C8B-B14F-4D97-AF65-F5344CB8AC3E}">
        <p14:creationId xmlns:p14="http://schemas.microsoft.com/office/powerpoint/2010/main" val="95836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a:xfrm>
            <a:off x="1787129" y="78581"/>
            <a:ext cx="6057900" cy="457200"/>
          </a:xfrm>
        </p:spPr>
        <p:txBody>
          <a:bodyPr/>
          <a:lstStyle/>
          <a:p>
            <a:pPr>
              <a:defRPr/>
            </a:pPr>
            <a:r>
              <a:rPr lang="en-US" altLang="en-US" dirty="0">
                <a:effectLst>
                  <a:outerShdw blurRad="38100" dist="38100" dir="2700000" algn="tl">
                    <a:srgbClr val="C0C0C0"/>
                  </a:outerShdw>
                </a:effectLst>
              </a:rPr>
              <a:t>ER vs. UML Class Diagrams</a:t>
            </a:r>
          </a:p>
        </p:txBody>
      </p:sp>
      <p:sp>
        <p:nvSpPr>
          <p:cNvPr id="84995" name="Text Box 163"/>
          <p:cNvSpPr txBox="1">
            <a:spLocks noChangeArrowheads="1"/>
          </p:cNvSpPr>
          <p:nvPr/>
        </p:nvSpPr>
        <p:spPr bwMode="auto">
          <a:xfrm>
            <a:off x="2175031" y="4119937"/>
            <a:ext cx="46796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 </a:t>
            </a:r>
            <a:r>
              <a:rPr lang="en-US" altLang="en-US" sz="1350" dirty="0">
                <a:solidFill>
                  <a:srgbClr val="CC3300"/>
                </a:solidFill>
              </a:rPr>
              <a:t> </a:t>
            </a:r>
            <a:r>
              <a:rPr lang="en-US" altLang="en-US" sz="1275" dirty="0">
                <a:solidFill>
                  <a:srgbClr val="000000"/>
                </a:solidFill>
              </a:rPr>
              <a:t>Note reversal of position in cardinality constraint depiction</a:t>
            </a:r>
          </a:p>
        </p:txBody>
      </p:sp>
      <p:pic>
        <p:nvPicPr>
          <p:cNvPr id="84996" name="Picture 5"/>
          <p:cNvPicPr>
            <a:picLocks noChangeAspect="1" noChangeArrowheads="1"/>
          </p:cNvPicPr>
          <p:nvPr/>
        </p:nvPicPr>
        <p:blipFill>
          <a:blip r:embed="rId3">
            <a:extLst>
              <a:ext uri="{28A0092B-C50C-407E-A947-70E740481C1C}">
                <a14:useLocalDpi xmlns:a14="http://schemas.microsoft.com/office/drawing/2010/main" val="0"/>
              </a:ext>
            </a:extLst>
          </a:blip>
          <a:srcRect b="44093"/>
          <a:stretch>
            <a:fillRect/>
          </a:stretch>
        </p:blipFill>
        <p:spPr bwMode="auto">
          <a:xfrm>
            <a:off x="1915343" y="890515"/>
            <a:ext cx="5313314" cy="30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456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FEE03-A82C-519F-1CE6-C9E36428D8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7A6391-2BDD-86A0-AAB2-F05D4124FC3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B0126A84-8D0E-A195-953A-CA8B4286BAF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7D7A04F-88E0-5911-FF7A-7D0834915B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47F98F9-E94B-680B-ABAC-B953F1EF95A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6: ER, Relational, SQL (V)</a:t>
            </a:r>
          </a:p>
        </p:txBody>
      </p:sp>
      <p:sp>
        <p:nvSpPr>
          <p:cNvPr id="3077" name="TextBox 10">
            <a:extLst>
              <a:ext uri="{FF2B5EF4-FFF2-40B4-BE49-F238E27FC236}">
                <a16:creationId xmlns:a16="http://schemas.microsoft.com/office/drawing/2014/main" id="{00CD428A-F3CD-5C2D-D540-6584200C309F}"/>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0CF2417E-99A5-25F6-14FD-4AB3732B862A}"/>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91472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79"/>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6"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6"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85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ER vs. UML Class Diagrams</a:t>
            </a:r>
          </a:p>
        </p:txBody>
      </p:sp>
      <p:pic>
        <p:nvPicPr>
          <p:cNvPr id="88067" name="Picture 2" descr="C:\Users\as668\Desktop\Judi\6_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894" y="789385"/>
            <a:ext cx="3230166" cy="384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467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DA541-93B1-F3CE-941A-A062D39E6674}"/>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88F201A2-DD30-88B8-94C6-984FF23CF938}"/>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2991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on Codd’s Rules</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b="1" dirty="0"/>
              <a:t>Rule 8: Physical Data Independence</a:t>
            </a:r>
          </a:p>
          <a:p>
            <a:pPr marL="0" indent="0">
              <a:buNone/>
            </a:pPr>
            <a:r>
              <a:rPr lang="en-US" sz="1300" b="1"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b="1" dirty="0"/>
          </a:p>
          <a:p>
            <a:pPr marL="0" indent="0">
              <a:buNone/>
            </a:pPr>
            <a:r>
              <a:rPr lang="en-US" sz="1300" b="1" dirty="0"/>
              <a:t>Rule 9: Logical Data Independence</a:t>
            </a:r>
          </a:p>
          <a:p>
            <a:pPr marL="0" indent="0">
              <a:buNone/>
            </a:pPr>
            <a:r>
              <a:rPr lang="en-US" sz="1300" b="1"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12FA28-D143-C1D0-115B-028D55CCEFE6}"/>
              </a:ext>
            </a:extLst>
          </p:cNvPr>
          <p:cNvSpPr>
            <a:spLocks noGrp="1"/>
          </p:cNvSpPr>
          <p:nvPr>
            <p:ph idx="1"/>
          </p:nvPr>
        </p:nvSpPr>
        <p:spPr>
          <a:xfrm>
            <a:off x="172570" y="552450"/>
            <a:ext cx="3637430" cy="4038600"/>
          </a:xfrm>
        </p:spPr>
        <p:txBody>
          <a:bodyPr/>
          <a:lstStyle/>
          <a:p>
            <a:pPr marL="0" indent="0">
              <a:buNone/>
            </a:pPr>
            <a:r>
              <a:rPr lang="en-US" sz="1200" dirty="0"/>
              <a:t>Overly simplistic explanation:</a:t>
            </a:r>
          </a:p>
          <a:p>
            <a:r>
              <a:rPr lang="en-US" sz="1200" dirty="0"/>
              <a:t>Logical Independence:</a:t>
            </a:r>
          </a:p>
          <a:p>
            <a:pPr lvl="1"/>
            <a:r>
              <a:rPr lang="en-US" sz="1100" dirty="0"/>
              <a:t>“Uses views”</a:t>
            </a:r>
          </a:p>
          <a:p>
            <a:pPr lvl="1"/>
            <a:r>
              <a:rPr lang="en-US" sz="1100" dirty="0"/>
              <a:t>Adapts a potentially complex model to how a user “thinks” about the data.</a:t>
            </a:r>
          </a:p>
          <a:p>
            <a:pPr lvl="1"/>
            <a:r>
              <a:rPr lang="en-US" sz="1100" dirty="0"/>
              <a:t>Enables changing the optimized physical model without affecting users – reimplement views.</a:t>
            </a:r>
          </a:p>
          <a:p>
            <a:r>
              <a:rPr lang="en-US" sz="1200" dirty="0"/>
              <a:t>Physical Independence:</a:t>
            </a:r>
          </a:p>
          <a:p>
            <a:pPr lvl="1"/>
            <a:r>
              <a:rPr lang="en-US" sz="1100" dirty="0"/>
              <a:t>The physical schema is optimized for performance, complex integrity, …</a:t>
            </a:r>
          </a:p>
          <a:p>
            <a:pPr lvl="1"/>
            <a:r>
              <a:rPr lang="en-US" sz="1100" dirty="0"/>
              <a:t>Changes as the application evolves, performance requirements change, etc.</a:t>
            </a:r>
          </a:p>
          <a:p>
            <a:pPr lvl="1"/>
            <a:r>
              <a:rPr lang="en-US" sz="1100" dirty="0"/>
              <a:t>The representation in the database is independent of the physical storage model.</a:t>
            </a:r>
          </a:p>
          <a:p>
            <a:r>
              <a:rPr lang="en-US" sz="1300" dirty="0"/>
              <a:t>Integrity Independence:</a:t>
            </a:r>
          </a:p>
          <a:p>
            <a:pPr lvl="1"/>
            <a:r>
              <a:rPr lang="en-US" sz="1100" dirty="0"/>
              <a:t>Integrity constraints associated with the database tables/entities partially allows modification without requiring application changes.</a:t>
            </a:r>
          </a:p>
          <a:p>
            <a:pPr lvl="1"/>
            <a:r>
              <a:rPr lang="en-US" sz="1100" dirty="0"/>
              <a:t>Integrity does not rely on correctness of multiple applications and users.</a:t>
            </a:r>
          </a:p>
        </p:txBody>
      </p:sp>
      <p:sp>
        <p:nvSpPr>
          <p:cNvPr id="3" name="Title 2">
            <a:extLst>
              <a:ext uri="{FF2B5EF4-FFF2-40B4-BE49-F238E27FC236}">
                <a16:creationId xmlns:a16="http://schemas.microsoft.com/office/drawing/2014/main" id="{28AEAC6E-E3C0-7397-1147-F120EF9ECEC3}"/>
              </a:ext>
            </a:extLst>
          </p:cNvPr>
          <p:cNvSpPr>
            <a:spLocks noGrp="1"/>
          </p:cNvSpPr>
          <p:nvPr>
            <p:ph type="title"/>
          </p:nvPr>
        </p:nvSpPr>
        <p:spPr/>
        <p:txBody>
          <a:bodyPr/>
          <a:lstStyle/>
          <a:p>
            <a:r>
              <a:rPr lang="en-US" sz="2800" dirty="0"/>
              <a:t>Physical Data, Logical Data, Integrity Independence </a:t>
            </a:r>
          </a:p>
        </p:txBody>
      </p:sp>
      <p:pic>
        <p:nvPicPr>
          <p:cNvPr id="5" name="Picture 4">
            <a:extLst>
              <a:ext uri="{FF2B5EF4-FFF2-40B4-BE49-F238E27FC236}">
                <a16:creationId xmlns:a16="http://schemas.microsoft.com/office/drawing/2014/main" id="{BD593C00-A2DF-2E76-A263-CA187E721B23}"/>
              </a:ext>
            </a:extLst>
          </p:cNvPr>
          <p:cNvPicPr>
            <a:picLocks noChangeAspect="1"/>
          </p:cNvPicPr>
          <p:nvPr/>
        </p:nvPicPr>
        <p:blipFill>
          <a:blip r:embed="rId2"/>
          <a:stretch>
            <a:fillRect/>
          </a:stretch>
        </p:blipFill>
        <p:spPr>
          <a:xfrm>
            <a:off x="3810000" y="666750"/>
            <a:ext cx="5321507" cy="3107686"/>
          </a:xfrm>
          <a:prstGeom prst="rect">
            <a:avLst/>
          </a:prstGeom>
        </p:spPr>
      </p:pic>
    </p:spTree>
    <p:extLst>
      <p:ext uri="{BB962C8B-B14F-4D97-AF65-F5344CB8AC3E}">
        <p14:creationId xmlns:p14="http://schemas.microsoft.com/office/powerpoint/2010/main" val="3437541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AAC8-30EB-9019-6603-C80EBF647666}"/>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D156182-273E-643B-A428-115FAC527F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EEC9A46-EB20-3CE7-FADA-D224C092F3C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44EF707-3303-34FB-769F-7608036A77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27E10AA-C298-8878-91EC-562CF31476CC}"/>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p>
        </p:txBody>
      </p:sp>
      <p:sp>
        <p:nvSpPr>
          <p:cNvPr id="3" name="TextBox 9">
            <a:extLst>
              <a:ext uri="{FF2B5EF4-FFF2-40B4-BE49-F238E27FC236}">
                <a16:creationId xmlns:a16="http://schemas.microsoft.com/office/drawing/2014/main" id="{9019DC4D-D056-0E87-89F0-C389A29BD2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123708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endParaRPr lang="en-US" altLang="en-US" dirty="0"/>
          </a:p>
          <a:p>
            <a:r>
              <a:rPr lang="en-US" altLang="en-US" b="1" dirty="0"/>
              <a:t>Unique key</a:t>
            </a:r>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Aggregation, other notations</a:t>
            </a:r>
          </a:p>
          <a:p>
            <a:endParaRPr lang="en-US" dirty="0"/>
          </a:p>
          <a:p>
            <a:r>
              <a:rPr lang="en-US" dirty="0"/>
              <a:t>SQL Continued (Chapter 3, 4, 5)</a:t>
            </a:r>
          </a:p>
          <a:p>
            <a:endParaRPr lang="en-US" dirty="0"/>
          </a:p>
          <a:p>
            <a:r>
              <a:rPr lang="en-US" dirty="0"/>
              <a:t>Applications and Databases</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97D3-61D3-A188-6C3B-7AAB735AD47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D3CB30C-3357-02C8-6B71-4A5F440F4E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D0A5199-3469-58FD-A394-A1D6967F2E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97F7D780-BA1D-6298-9BB1-EC0BCBCB31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9E946F92-7067-E245-EF14-760D7BF639A6}"/>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Review, Concepts, Examples</a:t>
            </a:r>
          </a:p>
        </p:txBody>
      </p:sp>
      <p:sp>
        <p:nvSpPr>
          <p:cNvPr id="3" name="TextBox 9">
            <a:extLst>
              <a:ext uri="{FF2B5EF4-FFF2-40B4-BE49-F238E27FC236}">
                <a16:creationId xmlns:a16="http://schemas.microsoft.com/office/drawing/2014/main" id="{322C620F-CC83-5623-03C9-C6D206F305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719245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3728B4-D84B-85D2-5DE0-F89B7F45CFA2}"/>
              </a:ext>
            </a:extLst>
          </p:cNvPr>
          <p:cNvSpPr>
            <a:spLocks noGrp="1"/>
          </p:cNvSpPr>
          <p:nvPr>
            <p:ph idx="1"/>
          </p:nvPr>
        </p:nvSpPr>
        <p:spPr/>
        <p:txBody>
          <a:bodyPr/>
          <a:lstStyle/>
          <a:p>
            <a:r>
              <a:rPr lang="en-US" dirty="0">
                <a:solidFill>
                  <a:srgbClr val="A9B7C6"/>
                </a:solidFill>
                <a:effectLst/>
              </a:rPr>
              <a:t>(</a:t>
            </a:r>
            <a:r>
              <a:rPr lang="en-US" dirty="0" err="1">
                <a:solidFill>
                  <a:srgbClr val="9876AA"/>
                </a:solidFill>
                <a:effectLst/>
              </a:rPr>
              <a:t>last_name</a:t>
            </a:r>
            <a:r>
              <a:rPr lang="en-US" dirty="0">
                <a:solidFill>
                  <a:srgbClr val="CC7832"/>
                </a:solidFill>
                <a:effectLst/>
              </a:rPr>
              <a:t>, </a:t>
            </a:r>
            <a:r>
              <a:rPr lang="en-US" dirty="0" err="1">
                <a:solidFill>
                  <a:srgbClr val="9876AA"/>
                </a:solidFill>
                <a:effectLst/>
              </a:rPr>
              <a:t>first_name</a:t>
            </a:r>
            <a:r>
              <a:rPr lang="en-US" dirty="0">
                <a:solidFill>
                  <a:srgbClr val="A9B7C6"/>
                </a:solidFill>
                <a:effectLst/>
              </a:rPr>
              <a:t>)</a:t>
            </a:r>
          </a:p>
          <a:p>
            <a:r>
              <a:rPr lang="en-US" dirty="0"/>
              <a:t>(</a:t>
            </a:r>
            <a:r>
              <a:rPr lang="en-US" dirty="0" err="1"/>
              <a:t>first_name</a:t>
            </a:r>
            <a:r>
              <a:rPr lang="en-US" dirty="0"/>
              <a:t>, </a:t>
            </a:r>
            <a:r>
              <a:rPr lang="en-US" dirty="0" err="1"/>
              <a:t>last_name</a:t>
            </a:r>
            <a:r>
              <a:rPr lang="en-US" dirty="0"/>
              <a:t>)</a:t>
            </a:r>
          </a:p>
          <a:p>
            <a:r>
              <a:rPr lang="en-US" dirty="0"/>
              <a:t>(</a:t>
            </a:r>
            <a:r>
              <a:rPr lang="en-US" dirty="0" err="1"/>
              <a:t>last_name</a:t>
            </a:r>
            <a:r>
              <a:rPr lang="en-US" dirty="0"/>
              <a:t>, </a:t>
            </a:r>
            <a:r>
              <a:rPr lang="en-US" dirty="0" err="1"/>
              <a:t>first_name</a:t>
            </a:r>
            <a:r>
              <a:rPr lang="en-US" dirty="0"/>
              <a:t>) </a:t>
            </a:r>
            <a:r>
              <a:rPr lang="en-US" dirty="0">
                <a:sym typeface="Wingdings" pitchFamily="2" charset="2"/>
              </a:rPr>
              <a:t> </a:t>
            </a:r>
            <a:r>
              <a:rPr lang="en-US" dirty="0" err="1">
                <a:sym typeface="Wingdings" pitchFamily="2" charset="2"/>
              </a:rPr>
              <a:t>cool_kids</a:t>
            </a:r>
            <a:endParaRPr lang="en-US" dirty="0">
              <a:sym typeface="Wingdings" pitchFamily="2" charset="2"/>
            </a:endParaRPr>
          </a:p>
          <a:p>
            <a:pPr lvl="1"/>
            <a:r>
              <a:rPr lang="en-US" dirty="0">
                <a:sym typeface="Wingdings" pitchFamily="2" charset="2"/>
              </a:rPr>
              <a:t>(</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  </a:t>
            </a:r>
            <a:r>
              <a:rPr lang="en-US" dirty="0" err="1">
                <a:sym typeface="Wingdings" pitchFamily="2" charset="2"/>
              </a:rPr>
              <a:t>cool_kids</a:t>
            </a:r>
            <a:r>
              <a:rPr lang="en-US" dirty="0">
                <a:sym typeface="Wingdings" pitchFamily="2" charset="2"/>
              </a:rPr>
              <a:t>(</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Index(</a:t>
            </a:r>
            <a:r>
              <a:rPr lang="en-US" dirty="0" err="1">
                <a:sym typeface="Wingdings" pitchFamily="2" charset="2"/>
              </a:rPr>
              <a:t>first_name</a:t>
            </a:r>
            <a:r>
              <a:rPr lang="en-US" dirty="0">
                <a:sym typeface="Wingdings" pitchFamily="2" charset="2"/>
              </a:rPr>
              <a:t>, </a:t>
            </a:r>
            <a:r>
              <a:rPr lang="en-US" dirty="0" err="1">
                <a:sym typeface="Wingdings" pitchFamily="2" charset="2"/>
              </a:rPr>
              <a:t>last_name</a:t>
            </a:r>
            <a:r>
              <a:rPr lang="en-US" dirty="0">
                <a:sym typeface="Wingdings" pitchFamily="2" charset="2"/>
              </a:rPr>
              <a:t>)</a:t>
            </a:r>
          </a:p>
          <a:p>
            <a:pPr lvl="1"/>
            <a:endParaRPr lang="en-US" dirty="0">
              <a:sym typeface="Wingdings" pitchFamily="2" charset="2"/>
            </a:endParaRPr>
          </a:p>
          <a:p>
            <a:r>
              <a:rPr lang="en-US" dirty="0">
                <a:sym typeface="Wingdings" pitchFamily="2" charset="2"/>
              </a:rPr>
              <a:t>People JOIN batting</a:t>
            </a:r>
          </a:p>
          <a:p>
            <a:r>
              <a:rPr lang="en-US" dirty="0">
                <a:sym typeface="Wingdings" pitchFamily="2" charset="2"/>
              </a:rPr>
              <a:t>#(people) * #(batting)  10^5 * 10^6 = 10^11</a:t>
            </a:r>
          </a:p>
          <a:p>
            <a:r>
              <a:rPr lang="en-US" dirty="0">
                <a:sym typeface="Wingdings" pitchFamily="2" charset="2"/>
              </a:rPr>
              <a:t>#(people) * LOG (#(batting))  10^5 * 6 </a:t>
            </a:r>
            <a:endParaRPr lang="en-US" dirty="0"/>
          </a:p>
        </p:txBody>
      </p:sp>
      <p:sp>
        <p:nvSpPr>
          <p:cNvPr id="4" name="Title 3">
            <a:extLst>
              <a:ext uri="{FF2B5EF4-FFF2-40B4-BE49-F238E27FC236}">
                <a16:creationId xmlns:a16="http://schemas.microsoft.com/office/drawing/2014/main" id="{D5964A87-5750-67D7-B315-A534F0A3A5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14360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04AA6911-84CD-B5C9-1CFE-B24712868CD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83419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2" name="TextBox 9">
            <a:extLst>
              <a:ext uri="{FF2B5EF4-FFF2-40B4-BE49-F238E27FC236}">
                <a16:creationId xmlns:a16="http://schemas.microsoft.com/office/drawing/2014/main" id="{2F861671-DFD9-6B8D-1AA8-22D738443F7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4547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2" name="TextBox 9">
            <a:extLst>
              <a:ext uri="{FF2B5EF4-FFF2-40B4-BE49-F238E27FC236}">
                <a16:creationId xmlns:a16="http://schemas.microsoft.com/office/drawing/2014/main" id="{21EDF8D8-07C4-F157-51D5-D955447B64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295661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7A02E292-32EB-FF3F-D416-C6863C54370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3941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743D-A0AC-FE28-2DC5-C70B916319B8}"/>
              </a:ext>
            </a:extLst>
          </p:cNvPr>
          <p:cNvSpPr>
            <a:spLocks noGrp="1"/>
          </p:cNvSpPr>
          <p:nvPr>
            <p:ph type="title"/>
          </p:nvPr>
        </p:nvSpPr>
        <p:spPr/>
        <p:txBody>
          <a:bodyPr/>
          <a:lstStyle/>
          <a:p>
            <a:r>
              <a:rPr lang="en-US" dirty="0"/>
              <a:t>Code Completion and Improvement</a:t>
            </a:r>
          </a:p>
        </p:txBody>
      </p:sp>
      <p:pic>
        <p:nvPicPr>
          <p:cNvPr id="4" name="Picture 3">
            <a:extLst>
              <a:ext uri="{FF2B5EF4-FFF2-40B4-BE49-F238E27FC236}">
                <a16:creationId xmlns:a16="http://schemas.microsoft.com/office/drawing/2014/main" id="{C876F088-04D6-D8D4-58C9-6BCD3F5C365D}"/>
              </a:ext>
            </a:extLst>
          </p:cNvPr>
          <p:cNvPicPr>
            <a:picLocks noChangeAspect="1"/>
          </p:cNvPicPr>
          <p:nvPr/>
        </p:nvPicPr>
        <p:blipFill>
          <a:blip r:embed="rId2"/>
          <a:stretch>
            <a:fillRect/>
          </a:stretch>
        </p:blipFill>
        <p:spPr>
          <a:xfrm>
            <a:off x="4572000" y="522833"/>
            <a:ext cx="4532315" cy="3790950"/>
          </a:xfrm>
          <a:prstGeom prst="rect">
            <a:avLst/>
          </a:prstGeom>
        </p:spPr>
      </p:pic>
      <p:sp>
        <p:nvSpPr>
          <p:cNvPr id="6" name="TextBox 5">
            <a:extLst>
              <a:ext uri="{FF2B5EF4-FFF2-40B4-BE49-F238E27FC236}">
                <a16:creationId xmlns:a16="http://schemas.microsoft.com/office/drawing/2014/main" id="{E3E74CC2-B5DC-9D98-C68A-3EDBAFCB7531}"/>
              </a:ext>
            </a:extLst>
          </p:cNvPr>
          <p:cNvSpPr txBox="1"/>
          <p:nvPr/>
        </p:nvSpPr>
        <p:spPr>
          <a:xfrm>
            <a:off x="39685" y="484733"/>
            <a:ext cx="4481515" cy="4154984"/>
          </a:xfrm>
          <a:prstGeom prst="rect">
            <a:avLst/>
          </a:prstGeom>
          <a:noFill/>
        </p:spPr>
        <p:txBody>
          <a:bodyPr wrap="square">
            <a:spAutoFit/>
          </a:bodyPr>
          <a:lstStyle/>
          <a:p>
            <a:r>
              <a:rPr lang="en-US" sz="1200" u="sng" dirty="0"/>
              <a:t>Code completion </a:t>
            </a:r>
            <a:r>
              <a:rPr lang="en-US" sz="1200" dirty="0"/>
              <a:t>is an autocompletion feature in many integrated development environments (IDEs) that speeds up the process of coding applications by fixing common mistakes and suggesting lines of code. This usually happens through popups while typing, querying parameters of functions, and query hints related to syntax errors. Modern code completion software typically uses generative artificial intelligence systems to predict lines of code. Code completion and related tools serve as documentation and disambiguation for variable names, functions, and methods, using static analysis.</a:t>
            </a:r>
            <a:br>
              <a:rPr lang="en-US" sz="1200" dirty="0"/>
            </a:br>
            <a:r>
              <a:rPr lang="en-US" sz="1200" dirty="0"/>
              <a:t>(</a:t>
            </a:r>
            <a:r>
              <a:rPr lang="en-US" sz="1200" dirty="0">
                <a:hlinkClick r:id="rId3"/>
              </a:rPr>
              <a:t>https://en.wikipedia.org/wiki/Code_completion</a:t>
            </a:r>
            <a:r>
              <a:rPr lang="en-US" sz="1200" dirty="0"/>
              <a:t>)</a:t>
            </a:r>
          </a:p>
          <a:p>
            <a:endParaRPr lang="en-US" sz="1200" dirty="0"/>
          </a:p>
          <a:p>
            <a:pPr marL="171450" indent="-171450">
              <a:buFont typeface="Arial" panose="020B0604020202020204" pitchFamily="34" charset="0"/>
              <a:buChar char="•"/>
            </a:pPr>
            <a:r>
              <a:rPr lang="en-US" sz="1200" dirty="0"/>
              <a:t>Modern integrated development environments parse the code for libraries, database schema, etc. and perform static </a:t>
            </a:r>
            <a:r>
              <a:rPr lang="en-US" sz="1200" dirty="0" err="1"/>
              <a:t>analsys</a:t>
            </a:r>
            <a:r>
              <a:rPr lang="en-US" sz="1200" dirty="0"/>
              <a:t>.</a:t>
            </a:r>
          </a:p>
          <a:p>
            <a:pPr marL="171450" indent="-171450">
              <a:buFont typeface="Arial" panose="020B0604020202020204" pitchFamily="34" charset="0"/>
              <a:buChar char="•"/>
            </a:pPr>
            <a:r>
              <a:rPr lang="en-US" sz="1200" dirty="0"/>
              <a:t>The IDE uses the analysis to</a:t>
            </a:r>
          </a:p>
          <a:p>
            <a:pPr marL="628650" lvl="1" indent="-171450">
              <a:buFont typeface="Arial" panose="020B0604020202020204" pitchFamily="34" charset="0"/>
              <a:buChar char="•"/>
            </a:pPr>
            <a:r>
              <a:rPr lang="en-US" sz="1200" dirty="0"/>
              <a:t>Suggest “completion” while you type.</a:t>
            </a:r>
          </a:p>
          <a:p>
            <a:pPr marL="628650" lvl="1" indent="-171450">
              <a:buFont typeface="Arial" panose="020B0604020202020204" pitchFamily="34" charset="0"/>
              <a:buChar char="•"/>
            </a:pPr>
            <a:r>
              <a:rPr lang="en-US" sz="1200" dirty="0"/>
              <a:t>Display the parameters of a function.</a:t>
            </a:r>
          </a:p>
          <a:p>
            <a:pPr marL="628650" lvl="1" indent="-171450">
              <a:buFont typeface="Arial" panose="020B0604020202020204" pitchFamily="34" charset="0"/>
              <a:buChar char="•"/>
            </a:pPr>
            <a:r>
              <a:rPr lang="en-US" sz="1200" dirty="0"/>
              <a:t>etc.</a:t>
            </a:r>
          </a:p>
          <a:p>
            <a:pPr marL="171450" indent="-171450">
              <a:buFont typeface="Arial" panose="020B0604020202020204" pitchFamily="34" charset="0"/>
              <a:buChar char="•"/>
            </a:pPr>
            <a:r>
              <a:rPr lang="en-US" sz="1200" dirty="0"/>
              <a:t>In this specific case,</a:t>
            </a:r>
          </a:p>
          <a:p>
            <a:pPr marL="628650" lvl="1" indent="-171450">
              <a:buFont typeface="Arial" panose="020B0604020202020204" pitchFamily="34" charset="0"/>
              <a:buChar char="•"/>
            </a:pPr>
            <a:r>
              <a:rPr lang="en-US" sz="1200" dirty="0"/>
              <a:t>PyCharm detects SQL statements in the code.</a:t>
            </a:r>
          </a:p>
          <a:p>
            <a:pPr marL="628650" lvl="1" indent="-171450">
              <a:buFont typeface="Arial" panose="020B0604020202020204" pitchFamily="34" charset="0"/>
              <a:buChar char="•"/>
            </a:pPr>
            <a:r>
              <a:rPr lang="en-US" sz="1200" dirty="0"/>
              <a:t>Does not have a connection to the database </a:t>
            </a:r>
            <a:r>
              <a:rPr lang="en-US" sz="1200" dirty="0">
                <a:sym typeface="Wingdings" pitchFamily="2" charset="2"/>
              </a:rPr>
              <a:t></a:t>
            </a:r>
            <a:br>
              <a:rPr lang="en-US" sz="1200" dirty="0">
                <a:sym typeface="Wingdings" pitchFamily="2" charset="2"/>
              </a:rPr>
            </a:br>
            <a:r>
              <a:rPr lang="en-US" sz="1200" dirty="0">
                <a:sym typeface="Wingdings" pitchFamily="2" charset="2"/>
              </a:rPr>
              <a:t>Cannot load and parse schema  Cannot assist.</a:t>
            </a:r>
          </a:p>
          <a:p>
            <a:pPr marL="628650" lvl="1" indent="-171450">
              <a:buFont typeface="Arial" panose="020B0604020202020204" pitchFamily="34" charset="0"/>
              <a:buChar char="•"/>
            </a:pPr>
            <a:r>
              <a:rPr lang="en-US" sz="1200" dirty="0">
                <a:sym typeface="Wingdings" pitchFamily="2" charset="2"/>
              </a:rPr>
              <a:t>Note violation of some common style guidelines. </a:t>
            </a:r>
            <a:endParaRPr lang="en-US" sz="1200" dirty="0"/>
          </a:p>
        </p:txBody>
      </p:sp>
    </p:spTree>
    <p:extLst>
      <p:ext uri="{BB962C8B-B14F-4D97-AF65-F5344CB8AC3E}">
        <p14:creationId xmlns:p14="http://schemas.microsoft.com/office/powerpoint/2010/main" val="3756836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B07C0FF2-7B46-11EF-8EC1-70FF7DB0047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r>
              <a:rPr lang="en-US" dirty="0"/>
              <a:t>X on T</a:t>
            </a:r>
          </a:p>
          <a:p>
            <a:r>
              <a:rPr lang="en-US" dirty="0"/>
              <a:t>	before insert</a:t>
            </a:r>
          </a:p>
          <a:p>
            <a:r>
              <a:rPr lang="en-US" dirty="0"/>
              <a:t>	before update</a:t>
            </a:r>
          </a:p>
          <a:p>
            <a:r>
              <a:rPr lang="en-US" dirty="0"/>
              <a:t>	before delete</a:t>
            </a:r>
          </a:p>
          <a:p>
            <a:r>
              <a:rPr lang="en-US" dirty="0"/>
              <a:t>	after insert</a:t>
            </a:r>
          </a:p>
          <a:p>
            <a:r>
              <a:rPr lang="en-US" dirty="0"/>
              <a:t>	after update</a:t>
            </a:r>
          </a:p>
          <a:p>
            <a:r>
              <a:rPr lang="en-US" dirty="0"/>
              <a:t>	after delete</a:t>
            </a:r>
          </a:p>
        </p:txBody>
      </p:sp>
    </p:spTree>
    <p:extLst>
      <p:ext uri="{BB962C8B-B14F-4D97-AF65-F5344CB8AC3E}">
        <p14:creationId xmlns:p14="http://schemas.microsoft.com/office/powerpoint/2010/main" val="2976380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3" name="TextBox 9">
            <a:extLst>
              <a:ext uri="{FF2B5EF4-FFF2-40B4-BE49-F238E27FC236}">
                <a16:creationId xmlns:a16="http://schemas.microsoft.com/office/drawing/2014/main" id="{8D79F9CE-DBBF-1F05-66A2-342B60EBAF21}"/>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Some Complex Examples</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Mock Prof. Ferguson While He Codes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3249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33D34-E8FA-D786-5F8F-96376FC9BB67}"/>
              </a:ext>
            </a:extLst>
          </p:cNvPr>
          <p:cNvSpPr>
            <a:spLocks noGrp="1"/>
          </p:cNvSpPr>
          <p:nvPr>
            <p:ph idx="1"/>
          </p:nvPr>
        </p:nvSpPr>
        <p:spPr/>
        <p:txBody>
          <a:bodyPr/>
          <a:lstStyle/>
          <a:p>
            <a:r>
              <a:rPr lang="en-US" sz="1800" dirty="0"/>
              <a:t>The data model is:</a:t>
            </a:r>
          </a:p>
          <a:p>
            <a:pPr lvl="1"/>
            <a:r>
              <a:rPr lang="en-US" sz="1600" dirty="0"/>
              <a:t>Students</a:t>
            </a:r>
          </a:p>
          <a:p>
            <a:pPr lvl="1"/>
            <a:r>
              <a:rPr lang="en-US" sz="1600" dirty="0"/>
              <a:t>Faculty</a:t>
            </a:r>
          </a:p>
          <a:p>
            <a:pPr lvl="1"/>
            <a:r>
              <a:rPr lang="en-US" sz="1600" dirty="0"/>
              <a:t>An abstract base type Person</a:t>
            </a:r>
          </a:p>
          <a:p>
            <a:r>
              <a:rPr lang="en-US" sz="1800" dirty="0"/>
              <a:t>We will</a:t>
            </a:r>
          </a:p>
          <a:p>
            <a:pPr lvl="1"/>
            <a:r>
              <a:rPr lang="en-US" sz="1600" dirty="0"/>
              <a:t>Draw the logical and a partial physical ER diagram.</a:t>
            </a:r>
          </a:p>
          <a:p>
            <a:pPr lvl="1"/>
            <a:r>
              <a:rPr lang="en-US" sz="1600" strike="sngStrike" dirty="0"/>
              <a:t>Generate some test data using </a:t>
            </a:r>
            <a:r>
              <a:rPr lang="en-US" sz="1600" strike="sngStrike" dirty="0" err="1"/>
              <a:t>Mockaroo</a:t>
            </a:r>
            <a:r>
              <a:rPr lang="en-US" sz="1600" strike="sngStrike" dirty="0"/>
              <a:t>. We will load the data and create the initial schema</a:t>
            </a:r>
            <a:r>
              <a:rPr lang="en-US" sz="1600" dirty="0"/>
              <a:t>.</a:t>
            </a:r>
          </a:p>
          <a:p>
            <a:pPr lvl="1"/>
            <a:r>
              <a:rPr lang="en-US" sz="1600" dirty="0"/>
              <a:t>Give you a bunch of data. --&gt; Load </a:t>
            </a:r>
            <a:r>
              <a:rPr lang="en-US" sz="1600" dirty="0">
                <a:sym typeface="Wingdings" pitchFamily="2" charset="2"/>
              </a:rPr>
              <a:t> Tables </a:t>
            </a:r>
            <a:r>
              <a:rPr lang="en-US" sz="1600">
                <a:sym typeface="Wingdings" pitchFamily="2" charset="2"/>
              </a:rPr>
              <a:t> constraints</a:t>
            </a:r>
            <a:endParaRPr lang="en-US" sz="1600" dirty="0"/>
          </a:p>
          <a:p>
            <a:pPr lvl="1"/>
            <a:r>
              <a:rPr lang="en-US" sz="1600" dirty="0"/>
              <a:t>Implement a three-table solution, including indexes, views and constraints.</a:t>
            </a:r>
          </a:p>
          <a:p>
            <a:pPr lvl="1"/>
            <a:r>
              <a:rPr lang="en-US" sz="1600" dirty="0"/>
              <a:t>A function to compute UNIs.</a:t>
            </a:r>
          </a:p>
          <a:p>
            <a:pPr lvl="1"/>
            <a:r>
              <a:rPr lang="en-US" sz="1600" dirty="0"/>
              <a:t>Triggers to automatically assign UNIs.</a:t>
            </a:r>
          </a:p>
          <a:p>
            <a:pPr lvl="1"/>
            <a:r>
              <a:rPr lang="en-US" sz="1600" dirty="0"/>
              <a:t>Stored procedures to create student, faculty.</a:t>
            </a:r>
          </a:p>
          <a:p>
            <a:pPr lvl="1"/>
            <a:r>
              <a:rPr lang="en-US" sz="1600" dirty="0"/>
              <a:t>Disable SQL operations to prevent people from making mistakes.</a:t>
            </a:r>
          </a:p>
          <a:p>
            <a:r>
              <a:rPr lang="en-US" sz="1800" dirty="0"/>
              <a:t>Snicker at Prof. Ferguson. I put this last, but it will like occur during all steps.</a:t>
            </a:r>
          </a:p>
        </p:txBody>
      </p:sp>
      <p:sp>
        <p:nvSpPr>
          <p:cNvPr id="3" name="Title 2">
            <a:extLst>
              <a:ext uri="{FF2B5EF4-FFF2-40B4-BE49-F238E27FC236}">
                <a16:creationId xmlns:a16="http://schemas.microsoft.com/office/drawing/2014/main" id="{11D39978-A8DB-DCB4-E5FE-39D04F883615}"/>
              </a:ext>
            </a:extLst>
          </p:cNvPr>
          <p:cNvSpPr>
            <a:spLocks noGrp="1"/>
          </p:cNvSpPr>
          <p:nvPr>
            <p:ph type="title"/>
          </p:nvPr>
        </p:nvSpPr>
        <p:spPr/>
        <p:txBody>
          <a:bodyPr/>
          <a:lstStyle/>
          <a:p>
            <a:r>
              <a:rPr lang="en-US" dirty="0"/>
              <a:t>Scenario</a:t>
            </a:r>
          </a:p>
        </p:txBody>
      </p:sp>
    </p:spTree>
    <p:extLst>
      <p:ext uri="{BB962C8B-B14F-4D97-AF65-F5344CB8AC3E}">
        <p14:creationId xmlns:p14="http://schemas.microsoft.com/office/powerpoint/2010/main" val="3731222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681E4BE-04CC-15DB-CAEB-D49F9ED73D5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844983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B3D12-42D2-6AAE-5030-DBB9313ACCFA}"/>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A7F4348-90C1-970F-6B87-B07D1412E3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604F16F-B262-B256-5B98-2418D353C7D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AEAA54D-8421-4156-A95B-9F2D13E82A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17C9C22-56C2-BAD4-56C7-ECF4F3ED2EFE}"/>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Aggregation</a:t>
            </a:r>
          </a:p>
        </p:txBody>
      </p:sp>
      <p:sp>
        <p:nvSpPr>
          <p:cNvPr id="2" name="TextBox 9">
            <a:extLst>
              <a:ext uri="{FF2B5EF4-FFF2-40B4-BE49-F238E27FC236}">
                <a16:creationId xmlns:a16="http://schemas.microsoft.com/office/drawing/2014/main" id="{9C7CD8D1-661D-045C-1920-F5400BA38EC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635313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D1C6D88-BF3F-1CB0-95CC-D575DB9280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2949166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16C9D2-C404-7E4D-FA67-AEB6293EACD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E136EF-F816-00A5-5C20-F49CAFD00EF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FF21BA-7D03-25BD-647D-8CBA043E653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D20F2-3D32-67CE-FFFD-31B584BE50C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304800" y="1809750"/>
            <a:ext cx="8763000"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p:txBody>
      </p:sp>
      <p:sp>
        <p:nvSpPr>
          <p:cNvPr id="4" name="Content Placeholder 3">
            <a:extLst>
              <a:ext uri="{FF2B5EF4-FFF2-40B4-BE49-F238E27FC236}">
                <a16:creationId xmlns:a16="http://schemas.microsoft.com/office/drawing/2014/main" id="{01605827-E35E-FC41-4D50-4A171CFDC867}"/>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6843C847-626F-D5AB-44A7-C76BFC77EA2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2940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78C99E8-AD93-2AC8-1B13-34069256E68D}"/>
              </a:ext>
            </a:extLst>
          </p:cNvPr>
          <p:cNvSpPr txBox="1"/>
          <p:nvPr/>
        </p:nvSpPr>
        <p:spPr>
          <a:xfrm>
            <a:off x="609600" y="3333750"/>
            <a:ext cx="1765099" cy="369332"/>
          </a:xfrm>
          <a:prstGeom prst="rect">
            <a:avLst/>
          </a:prstGeom>
          <a:noFill/>
        </p:spPr>
        <p:txBody>
          <a:bodyPr wrap="none" rtlCol="0">
            <a:spAutoFit/>
          </a:bodyPr>
          <a:lstStyle/>
          <a:p>
            <a:r>
              <a:rPr lang="en-US" dirty="0"/>
              <a:t>(yy5, “XYZ”, dff9)</a:t>
            </a:r>
          </a:p>
        </p:txBody>
      </p:sp>
    </p:spTree>
    <p:extLst>
      <p:ext uri="{BB962C8B-B14F-4D97-AF65-F5344CB8AC3E}">
        <p14:creationId xmlns:p14="http://schemas.microsoft.com/office/powerpoint/2010/main" val="151250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AFF5D-B19D-55D1-D9BE-2DAB460BF1F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53207-9207-C6D1-3897-8AD2A541D5E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6: ER, Relational, SQL (V)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a:p>
            <a:pPr lvl="1"/>
            <a:endParaRPr lang="en-US" sz="1600" dirty="0"/>
          </a:p>
          <a:p>
            <a:r>
              <a:rPr lang="en-US" sz="1800" dirty="0"/>
              <a:t>Sample Notebook on </a:t>
            </a:r>
            <a:r>
              <a:rPr lang="en-US" sz="1800" dirty="0" err="1"/>
              <a:t>GoT</a:t>
            </a:r>
            <a:r>
              <a:rPr lang="en-US" sz="1800" dirty="0"/>
              <a:t>.</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61686</TotalTime>
  <Words>6675</Words>
  <Application>Microsoft Macintosh PowerPoint</Application>
  <PresentationFormat>On-screen Show (16:9)</PresentationFormat>
  <Paragraphs>702</Paragraphs>
  <Slides>97</Slides>
  <Notes>57</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97</vt:i4>
      </vt:variant>
    </vt:vector>
  </HeadingPairs>
  <TitlesOfParts>
    <vt:vector size="118" baseType="lpstr">
      <vt:lpstr>ＭＳ Ｐゴシック</vt:lpstr>
      <vt:lpstr>Arial</vt:lpstr>
      <vt:lpstr>Calibri</vt:lpstr>
      <vt:lpstr>Helvetica</vt:lpstr>
      <vt:lpstr>Monotype Sorts</vt:lpstr>
      <vt:lpstr>Museo For Dell</vt:lpstr>
      <vt:lpstr>Tahoma</vt:lpstr>
      <vt:lpstr>Times New Roman</vt:lpstr>
      <vt:lpstr>Webdings</vt:lpstr>
      <vt:lpstr>Wingdings</vt:lpstr>
      <vt:lpstr>Office Theme</vt:lpstr>
      <vt:lpstr>2_db-5-grey</vt:lpstr>
      <vt:lpstr>3_Office Theme</vt:lpstr>
      <vt:lpstr>4_db-5-grey</vt:lpstr>
      <vt:lpstr>5_db-5-grey</vt:lpstr>
      <vt:lpstr>6_db-5-grey</vt:lpstr>
      <vt:lpstr>2_Office Theme</vt:lpstr>
      <vt:lpstr>3_db-5-grey</vt:lpstr>
      <vt:lpstr>4_Office Theme</vt:lpstr>
      <vt:lpstr>8_db-5-grey</vt:lpstr>
      <vt:lpstr>5_Office Theme</vt:lpstr>
      <vt:lpstr>PowerPoint Presentation</vt:lpstr>
      <vt:lpstr>PowerPoint Presentation</vt:lpstr>
      <vt:lpstr>PowerPoint Presentation</vt:lpstr>
      <vt:lpstr>Contents</vt:lpstr>
      <vt:lpstr>PowerPoint Presentation</vt:lpstr>
      <vt:lpstr>Code Completion and Improvement</vt:lpstr>
      <vt:lpstr>PowerPoint Presentation</vt:lpstr>
      <vt:lpstr>PowerPoint Presentation</vt:lpstr>
      <vt:lpstr>Aggregation</vt:lpstr>
      <vt:lpstr>Aggregation (Cont.)</vt:lpstr>
      <vt:lpstr>Aggregation (Cont.)</vt:lpstr>
      <vt:lpstr>Reduction to Relational Schemas</vt:lpstr>
      <vt:lpstr>PowerPoint Presentation</vt:lpstr>
      <vt:lpstr>Summary of Symbols Used in E-R Notation</vt:lpstr>
      <vt:lpstr>Symbols Used in E-R Notation (Cont.)</vt:lpstr>
      <vt:lpstr>Alternative ER Notations</vt:lpstr>
      <vt:lpstr>Alternative ER Notations</vt:lpstr>
      <vt:lpstr>UML </vt:lpstr>
      <vt:lpstr>ER vs. UML Class Diagrams</vt:lpstr>
      <vt:lpstr>ER vs. UML Class Diagrams</vt:lpstr>
      <vt:lpstr>ER vs. UML Class Diagrams</vt:lpstr>
      <vt:lpstr>ISA Relationship</vt:lpstr>
      <vt:lpstr>ER vs. UML Class Diagrams</vt:lpstr>
      <vt:lpstr>PowerPoint Presentation</vt:lpstr>
      <vt:lpstr>PowerPoint Presentation</vt:lpstr>
      <vt:lpstr>Codd’s 12 Rules</vt:lpstr>
      <vt:lpstr>Codd’s 12 Rules</vt:lpstr>
      <vt:lpstr>Physical Data, Logical Data, Integrity Independence </vt:lpstr>
      <vt:lpstr>PowerPoint Presentation</vt:lpstr>
      <vt:lpstr>Functions</vt:lpstr>
      <vt:lpstr>Functions</vt:lpstr>
      <vt:lpstr>Functions</vt:lpstr>
      <vt:lpstr>Functions</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Scenario</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612</cp:revision>
  <cp:lastPrinted>2018-11-15T21:01:50Z</cp:lastPrinted>
  <dcterms:created xsi:type="dcterms:W3CDTF">2010-04-12T23:12:02Z</dcterms:created>
  <dcterms:modified xsi:type="dcterms:W3CDTF">2024-02-23T21:13:37Z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